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A3739-0FD2-85B1-BAFF-4B12D96EF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D1372F-12E2-5FB0-721A-4AE447A7F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AC84BE-4EEB-0955-DE3E-1D947E5F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46BF9B-6371-9EF7-937C-D74790E7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3490DB-045D-9480-3812-A64F9A53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8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3AFFC-E1DB-AA2E-FFFB-A48DA22F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163DA5-A12C-83FC-B7CD-5434957EB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7CCB5B-0839-192F-9072-D1283955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0E9774-892F-F9C6-DBAD-A989814D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315A68-E2BF-1D63-60DC-7D24627A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249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6121EF-52C8-501C-7C97-4405662C6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B1300B-5435-DB4F-8BA5-65B1356E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2BE254-FB2A-7C17-0A91-93362A19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069146-8BAE-DB4E-C78C-EBBAF1D9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F8B4F-72B3-6593-8F15-C7777F7D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67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CA448-945D-CF3F-0106-29A70146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EAD604-DAAE-DAD1-FC5A-65D8A43C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251CCB-AA3B-6E6E-85B0-0D3F58A0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792D46-6379-E504-FD05-5A1B2B46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21919D-ECF0-6497-7AB9-D503B434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68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8B594-F3FF-6659-875E-D2C6F020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CD0D46-F795-6E1E-D4FA-1089F125D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08A61-076A-C49F-E1C3-696A8DE6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9A8F49-226B-BD11-C46B-FCA5959D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727F86-321C-3895-B619-7809F505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64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83003-7F3E-57CF-03E4-D3418239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BD010A-3185-193D-4133-4460FBEBB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B66F8A-B66A-3415-667E-20DC6545D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2931D9-A66A-E2DA-3EA7-D5229585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D175E0-465D-EE34-CACF-32416AE5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F6ACA7-2394-2A9E-E087-4E9C6688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51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F5319-872B-F4C0-9045-E2EEF96F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9AF41A-2D09-49C6-04A4-6AACF67A4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6C0F99-237F-8ECC-9F44-C6B34CBB0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AEE6D83-9D33-56DC-E793-754F078DF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E1F7C5-FDF2-DB07-4B81-7C7510BA5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117227-F851-D2F2-F7C2-5DB9617D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3DE3DF4-21C2-ACD3-D197-459CDC6D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B8C22C3-57A1-05C0-B8BA-9C0508F8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62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F60F-9451-CF16-B714-E387E411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DA8A6F-8CF0-E5A1-41D8-A10E584E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E861C3-7481-3184-36A8-3778DF97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B6A5A9-2C4F-CE6C-5162-5C678DA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67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A28307-AF98-5AF3-CD1F-7716ABED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8BBDDE-0675-DAAD-1667-BA79624F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05C30B-AB9B-EE02-4237-DF924B91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94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FC2E8-271F-E423-BBB1-3AF8C3C0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ECB533-B268-7D4F-7E8B-FDE1E27C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7DEFC7-C3A2-0CC4-38A9-B9BCFA629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68B448-853A-CA11-BE61-81D28781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97784-7248-37D9-F7B0-DD191368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3E5AD3-A884-4517-D1DC-88D44520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93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2555B-77B1-BAD8-41A0-6134B582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06A9D5-5C4D-F25E-0CC7-3AA0CF42F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1C89A3-80B4-BCD9-0841-D776B8EF6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0C5DC8-F272-10B4-CB66-998C018B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0A88DE-0591-9609-A831-0F4A84B1B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4B242E-9378-C51C-EDE5-AEBEAFD6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13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5C1D8-EBEF-BEB9-D268-04F05C05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DF3F4-75EB-2D9B-A121-666509A91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A74EE-357E-0694-190B-332317C77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25C6-CFEE-42B8-9267-22740500384A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C33C7F-3008-0877-F2BF-808631B28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F54318-3400-80E9-DD70-331418901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FC8E0-A26D-4440-BAB0-49A536D42A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31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9" y="1450736"/>
            <a:ext cx="6083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ДОБРО ПОЖАЛОВАТЬ 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В МИР РИИЧИ-МАДЖОНГА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181323" y="5934269"/>
            <a:ext cx="2534816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ВВОДНОЕ ЗАНЯТИЕ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ДОМАШНЕЕ ЗАДАНИЕ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267408" y="3109966"/>
            <a:ext cx="98437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b="1" dirty="0">
                <a:latin typeface="Arial" panose="020B0604020202020204" pitchFamily="34" charset="0"/>
              </a:rPr>
              <a:t>Выучить </a:t>
            </a:r>
            <a:r>
              <a:rPr lang="ru-RU" sz="1600" b="1" dirty="0" err="1">
                <a:latin typeface="Arial" panose="020B0604020202020204" pitchFamily="34" charset="0"/>
              </a:rPr>
              <a:t>тайлы</a:t>
            </a:r>
            <a:r>
              <a:rPr lang="ru-RU" sz="1600" b="1" dirty="0">
                <a:latin typeface="Arial" panose="020B0604020202020204" pitchFamily="34" charset="0"/>
              </a:rPr>
              <a:t> так, чтобы легко распознавать их в ходе игры (см. презентацию «</a:t>
            </a:r>
            <a:r>
              <a:rPr lang="ru-RU" sz="1600" b="1" dirty="0" err="1">
                <a:latin typeface="Arial" panose="020B0604020202020204" pitchFamily="34" charset="0"/>
              </a:rPr>
              <a:t>Тайлы</a:t>
            </a:r>
            <a:r>
              <a:rPr lang="ru-RU" sz="1600" b="1" dirty="0">
                <a:latin typeface="Arial" panose="020B0604020202020204" pitchFamily="34" charset="0"/>
              </a:rPr>
              <a:t> и советы по мнемотехнике» + онлайн-тренажер)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r>
              <a:rPr lang="ru-RU" sz="1600" b="1" dirty="0">
                <a:latin typeface="Arial" panose="020B0604020202020204" pitchFamily="34" charset="0"/>
              </a:rPr>
              <a:t>2.   Ознакомиться с подготовкой к игре и ходом раздачи (видео «Подготовка к игре и ход раздачи» + для желающих «виртуальная партия» на доске </a:t>
            </a:r>
            <a:r>
              <a:rPr lang="en-US" sz="1600" b="1" dirty="0">
                <a:latin typeface="Arial" panose="020B0604020202020204" pitchFamily="34" charset="0"/>
              </a:rPr>
              <a:t>Miro)</a:t>
            </a: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22C6B-FF30-AEFD-2C5E-F9F8564876E5}"/>
              </a:ext>
            </a:extLst>
          </p:cNvPr>
          <p:cNvSpPr txBox="1"/>
          <p:nvPr/>
        </p:nvSpPr>
        <p:spPr>
          <a:xfrm>
            <a:off x="847203" y="1595191"/>
            <a:ext cx="878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Arial" panose="020B0604020202020204" pitchFamily="34" charset="0"/>
              </a:rPr>
              <a:t>К СЛЕДУЮЩЕМУ РАЗУ ПРОСИМ ВАС: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09E65-1020-9778-3428-08F1FEACDDFD}"/>
              </a:ext>
            </a:extLst>
          </p:cNvPr>
          <p:cNvSpPr txBox="1"/>
          <p:nvPr/>
        </p:nvSpPr>
        <p:spPr>
          <a:xfrm>
            <a:off x="847203" y="5443424"/>
            <a:ext cx="11039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Arial" panose="020B0604020202020204" pitchFamily="34" charset="0"/>
              </a:rPr>
              <a:t>ПОЛЬЗОВАТЬСЯ НАШИМИ «ШПАРГАЛКАМИ» ВО ВРЕМЯ ИГРЫ БУДЕТ МОЖНО (ВСЕГДА!)</a:t>
            </a:r>
          </a:p>
        </p:txBody>
      </p:sp>
    </p:spTree>
    <p:extLst>
      <p:ext uri="{BB962C8B-B14F-4D97-AF65-F5344CB8AC3E}">
        <p14:creationId xmlns:p14="http://schemas.microsoft.com/office/powerpoint/2010/main" val="215415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D943D44-C3C2-4F1E-2B3F-D4C0682EC242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763EFF8-F8A2-08E4-E4A9-31DDB7CAA8EB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6DE70-219F-0698-C5FB-2A031F81F96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EF08E0B-F073-B6BF-4320-222DFF77A624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ВОПРОСЫ И ОТВЕТЫ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CFA5BB-642C-2711-3177-31EA6CEF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1" y="1924104"/>
            <a:ext cx="7194598" cy="404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5F727-BD5D-C195-7881-99AE083EF81C}"/>
              </a:ext>
            </a:extLst>
          </p:cNvPr>
          <p:cNvSpPr txBox="1"/>
          <p:nvPr/>
        </p:nvSpPr>
        <p:spPr>
          <a:xfrm>
            <a:off x="8747449" y="1643711"/>
            <a:ext cx="3181738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atin typeface="Arial" panose="020B0604020202020204" pitchFamily="34" charset="0"/>
              </a:rPr>
              <a:t>Желаем успеха, стремимся к нему вместе с вами и…</a:t>
            </a:r>
          </a:p>
          <a:p>
            <a:endParaRPr lang="ru-RU" sz="3600" b="1" dirty="0">
              <a:latin typeface="Arial" panose="020B0604020202020204" pitchFamily="34" charset="0"/>
            </a:endParaRPr>
          </a:p>
          <a:p>
            <a:r>
              <a:rPr lang="ru-RU" sz="3600" b="1" dirty="0">
                <a:latin typeface="Arial" panose="020B0604020202020204" pitchFamily="34" charset="0"/>
              </a:rPr>
              <a:t>ждем ваших вопросов!</a:t>
            </a:r>
          </a:p>
          <a:p>
            <a:endParaRPr lang="ru-RU" sz="3600" b="1" dirty="0">
              <a:latin typeface="Arial" panose="020B0604020202020204" pitchFamily="34" charset="0"/>
            </a:endParaRPr>
          </a:p>
          <a:p>
            <a:endParaRPr lang="ru-RU" sz="3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4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38908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Маджонг в мире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Риичи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-маджонг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Маджонг в России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Как проходит обучение на нашем курсе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Вопросы и ответы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…И С КЕМ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9AFA7A-5620-CD16-EFC0-98CD682EF9D9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МАДЖОНГ В МИРЕ</a:t>
            </a:r>
          </a:p>
        </p:txBody>
      </p:sp>
      <p:pic>
        <p:nvPicPr>
          <p:cNvPr id="1026" name="Picture 2" descr="История игры &quot;Маджонг&quot; - Антиквариат.ру">
            <a:extLst>
              <a:ext uri="{FF2B5EF4-FFF2-40B4-BE49-F238E27FC236}">
                <a16:creationId xmlns:a16="http://schemas.microsoft.com/office/drawing/2014/main" id="{D0F0997A-A094-AE42-3634-D257164A0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6"/>
          <a:stretch/>
        </p:blipFill>
        <p:spPr bwMode="auto">
          <a:xfrm>
            <a:off x="251928" y="1735493"/>
            <a:ext cx="3060439" cy="24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F1ABC7B-4ED2-A0EF-49AF-585995D1EE8D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E52C540-99C3-2ECF-B009-C80213103557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18EEF-0303-6792-5C48-636D255378DE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028" name="Picture 4" descr="Процесс игры в китайский маджонг">
            <a:extLst>
              <a:ext uri="{FF2B5EF4-FFF2-40B4-BE49-F238E27FC236}">
                <a16:creationId xmlns:a16="http://schemas.microsoft.com/office/drawing/2014/main" id="{2D6EA205-83A1-888B-6495-B488649D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298" y="3530577"/>
            <a:ext cx="3341773" cy="25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3E6C6-EF25-22DB-5D78-509EDDCF0782}"/>
              </a:ext>
            </a:extLst>
          </p:cNvPr>
          <p:cNvSpPr txBox="1"/>
          <p:nvPr/>
        </p:nvSpPr>
        <p:spPr>
          <a:xfrm>
            <a:off x="176363" y="4261684"/>
            <a:ext cx="3602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Происхождение не такое древнее, каким его часто пытаются представить…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66021-7F2A-3657-EC2F-F6AEC6E9C723}"/>
              </a:ext>
            </a:extLst>
          </p:cNvPr>
          <p:cNvSpPr txBox="1"/>
          <p:nvPr/>
        </p:nvSpPr>
        <p:spPr>
          <a:xfrm>
            <a:off x="8349981" y="1017037"/>
            <a:ext cx="36429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Первый пик мировой популярности: 1920-е годы. </a:t>
            </a:r>
          </a:p>
          <a:p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Второй пик – сейчас, в 2000-х годах.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D117A-A79A-CB27-DEC1-E1427CCDA152}"/>
              </a:ext>
            </a:extLst>
          </p:cNvPr>
          <p:cNvSpPr txBox="1"/>
          <p:nvPr/>
        </p:nvSpPr>
        <p:spPr>
          <a:xfrm>
            <a:off x="548202" y="5630383"/>
            <a:ext cx="36025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Китай, </a:t>
            </a:r>
            <a:r>
              <a:rPr lang="en-US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XIX </a:t>
            </a:r>
            <a:r>
              <a:rPr lang="ru-RU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век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60FE0-4EC2-C7B2-E743-F238662C8921}"/>
              </a:ext>
            </a:extLst>
          </p:cNvPr>
          <p:cNvSpPr txBox="1"/>
          <p:nvPr/>
        </p:nvSpPr>
        <p:spPr>
          <a:xfrm>
            <a:off x="8471279" y="2591964"/>
            <a:ext cx="36025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Маджонг «любительский» и маджонг «спортивный»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C5941D9-57F2-DA65-9B63-7C389A36BFDE}"/>
              </a:ext>
            </a:extLst>
          </p:cNvPr>
          <p:cNvSpPr/>
          <p:nvPr/>
        </p:nvSpPr>
        <p:spPr>
          <a:xfrm>
            <a:off x="4302248" y="1715320"/>
            <a:ext cx="3246217" cy="4321586"/>
          </a:xfrm>
          <a:prstGeom prst="roundRect">
            <a:avLst>
              <a:gd name="adj" fmla="val 4120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0503461-D2D0-B3A4-3F7D-C5CFA2DFE4E5}"/>
              </a:ext>
            </a:extLst>
          </p:cNvPr>
          <p:cNvSpPr/>
          <p:nvPr/>
        </p:nvSpPr>
        <p:spPr>
          <a:xfrm>
            <a:off x="4418462" y="1862997"/>
            <a:ext cx="300870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bg1"/>
                </a:solidFill>
              </a:rPr>
              <a:t>РАЗНОВИДНОСТИ: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69698-1D72-5C77-A2AB-538EDD21CE47}"/>
              </a:ext>
            </a:extLst>
          </p:cNvPr>
          <p:cNvSpPr txBox="1"/>
          <p:nvPr/>
        </p:nvSpPr>
        <p:spPr>
          <a:xfrm>
            <a:off x="4400636" y="2511458"/>
            <a:ext cx="29365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«Китайский классический»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Другие китайские разновидности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Западные разновидности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Корейский маджонг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Японский маджонг (</a:t>
            </a:r>
            <a:r>
              <a:rPr lang="ru-RU" sz="16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риичи</a:t>
            </a: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-, или </a:t>
            </a:r>
            <a:r>
              <a:rPr lang="ru-RU" sz="1600" b="1" i="0" u="none" strike="noStrike" baseline="0" dirty="0" err="1">
                <a:solidFill>
                  <a:srgbClr val="C00000"/>
                </a:solidFill>
                <a:latin typeface="Arial" panose="020B0604020202020204" pitchFamily="34" charset="0"/>
              </a:rPr>
              <a:t>ри:ти-маджонг</a:t>
            </a:r>
            <a:r>
              <a:rPr lang="ru-RU" sz="1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707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9AFA7A-5620-CD16-EFC0-98CD682EF9D9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РИИЧИ-МАДЖОНГ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B301F21-FC08-5B0E-3A3F-256D0E9652E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0372D6C-0461-30D5-723B-F0E4513CDE47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27F5F-AE7C-2946-C8D1-32AE50FB1D7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7" name="Рисунок 6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1835C4D-E199-FAA9-792B-1F3C9349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1767632"/>
            <a:ext cx="6473891" cy="4315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BEE0F-82CB-A141-2F84-79B20C1D34EF}"/>
              </a:ext>
            </a:extLst>
          </p:cNvPr>
          <p:cNvSpPr txBox="1"/>
          <p:nvPr/>
        </p:nvSpPr>
        <p:spPr>
          <a:xfrm>
            <a:off x="7787649" y="1681034"/>
            <a:ext cx="399691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latin typeface="Arial" panose="020B0604020202020204" pitchFamily="34" charset="0"/>
              </a:rPr>
              <a:t>136 костей (</a:t>
            </a:r>
            <a:r>
              <a:rPr lang="ru-RU" sz="1600" b="1" i="0" u="none" strike="noStrike" baseline="0" dirty="0" err="1">
                <a:latin typeface="Arial" panose="020B0604020202020204" pitchFamily="34" charset="0"/>
              </a:rPr>
              <a:t>тайлов</a:t>
            </a:r>
            <a:r>
              <a:rPr lang="ru-RU" sz="1600" b="1" i="0" u="none" strike="noStrike" baseline="0" dirty="0">
                <a:latin typeface="Arial" panose="020B0604020202020204" pitchFamily="34" charset="0"/>
              </a:rPr>
              <a:t>): не используются «цветы», «сезоны» и «джокеры» 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Наличие принципа </a:t>
            </a:r>
            <a:r>
              <a:rPr lang="ru-RU" sz="1600" b="1" dirty="0" err="1">
                <a:latin typeface="Arial" panose="020B0604020202020204" pitchFamily="34" charset="0"/>
              </a:rPr>
              <a:t>риичи</a:t>
            </a: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Наличие принципа доры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И некоторые другие особые правила…</a:t>
            </a: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8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оссийская Лига риичи-маджонга | объединяет профессиональных игроков в  японский маджонг">
            <a:extLst>
              <a:ext uri="{FF2B5EF4-FFF2-40B4-BE49-F238E27FC236}">
                <a16:creationId xmlns:a16="http://schemas.microsoft.com/office/drawing/2014/main" id="{4AABC30F-65AB-3888-902A-066852F0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42" y="2105171"/>
            <a:ext cx="4316176" cy="353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1FF50F3-5854-AFF3-4B6D-CA45E8B8FCE7}"/>
              </a:ext>
            </a:extLst>
          </p:cNvPr>
          <p:cNvSpPr/>
          <p:nvPr/>
        </p:nvSpPr>
        <p:spPr>
          <a:xfrm>
            <a:off x="251926" y="298579"/>
            <a:ext cx="913466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РИИЧИ-МАДЖОНГ ОФЛАЙН И ОНЛАЙН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E4DD48-3143-E526-21F4-BF4F660E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7" y="2105170"/>
            <a:ext cx="5592297" cy="3533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1E9342-8F98-5352-C28E-96D04CB28BB4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CF973EF-41B2-8E30-1BF5-484A1D04BE53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12AFF-3B16-154E-1025-3A47B329E5C8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6434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7B6EA43-029B-46B6-229F-6001BC16ADFE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31D11CF-80F4-1903-AFFE-8A8634AE9D20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0EF18-1469-7F7A-E1F7-DC67115DE003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42DE3F7-F9B2-C73E-E9F5-711BE3C0ACCA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РИИЧИ-МАДЖОНГ В РОССИИ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A5F90-AD2D-6A50-9FB8-934112598DE5}"/>
              </a:ext>
            </a:extLst>
          </p:cNvPr>
          <p:cNvSpPr txBox="1"/>
          <p:nvPr/>
        </p:nvSpPr>
        <p:spPr>
          <a:xfrm>
            <a:off x="1586204" y="1569067"/>
            <a:ext cx="8518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highlight>
                  <a:srgbClr val="FFFF00"/>
                </a:highlight>
                <a:latin typeface="Arial" panose="020B0604020202020204" pitchFamily="34" charset="0"/>
              </a:rPr>
              <a:t>Нужен текст и в </a:t>
            </a:r>
            <a:r>
              <a:rPr lang="ru-RU" sz="1600" b="1" dirty="0">
                <a:highlight>
                  <a:srgbClr val="FFFF00"/>
                </a:highlight>
                <a:latin typeface="Arial" panose="020B0604020202020204" pitchFamily="34" charset="0"/>
              </a:rPr>
              <a:t>идеале также картинка</a:t>
            </a:r>
            <a:endParaRPr lang="ru-RU" sz="1600" b="1" i="0" u="none" strike="noStrike" baseline="0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8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КАК ПРОХОДИТ ОБУЧЕНИЕ НА НАШЕМ КУРСЕ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342053" y="2436813"/>
            <a:ext cx="98437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i="0" u="none" strike="noStrike" baseline="0" dirty="0">
                <a:latin typeface="Arial" panose="020B0604020202020204" pitchFamily="34" charset="0"/>
              </a:rPr>
              <a:t>Занятия 2 раза в неделю в ЧЧ.ММ по московскому времени. </a:t>
            </a:r>
            <a:r>
              <a:rPr lang="ru-RU" sz="1600" b="1" i="0" u="none" strike="noStrike" baseline="0" dirty="0">
                <a:highlight>
                  <a:srgbClr val="FFFF00"/>
                </a:highlight>
                <a:latin typeface="Arial" panose="020B0604020202020204" pitchFamily="34" charset="0"/>
              </a:rPr>
              <a:t>(Надо понять и указать, сколько времени длится практика между модулями, и какова общая длительность курса)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К каждому занятию есть задания. Они позволят вам немного познакомиться с темой еще до того, как вы рассмотрите ее с лектором, так что на занятии вам будет проще. Есть задания и на закрепление уже пройденного. Кому-то они не понадобятся, а кому-то окажутся полезны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Таким образом, с каждой темой вы соприкасаетесь минимум трижды: до занятия, во время и после него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Все вопросы можно задавать в учебном чате. Тренеры ответят вам, как только смогут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endParaRPr lang="ru-RU" sz="16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1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КАК ПРОХОДИТ ОБУЧЕНИЕ НА НАШЕМ КУРСЕ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415920" y="1026660"/>
            <a:ext cx="9360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Правила довольно сложны, и их много. Курс короткий – учиться придется быстро.  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FC58F1B-4A60-100E-6BC7-81EA4C6DA9F0}"/>
              </a:ext>
            </a:extLst>
          </p:cNvPr>
          <p:cNvSpPr/>
          <p:nvPr/>
        </p:nvSpPr>
        <p:spPr>
          <a:xfrm>
            <a:off x="2640562" y="5993483"/>
            <a:ext cx="6690049" cy="538420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12975-797F-0622-5892-BAFEAAEA4345}"/>
              </a:ext>
            </a:extLst>
          </p:cNvPr>
          <p:cNvSpPr txBox="1"/>
          <p:nvPr/>
        </p:nvSpPr>
        <p:spPr>
          <a:xfrm>
            <a:off x="2626568" y="6031860"/>
            <a:ext cx="669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ПРАВИЛА ИГРЫ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2857F-52BC-8521-F0C0-B4D336DA2822}"/>
              </a:ext>
            </a:extLst>
          </p:cNvPr>
          <p:cNvSpPr txBox="1"/>
          <p:nvPr/>
        </p:nvSpPr>
        <p:spPr>
          <a:xfrm>
            <a:off x="4188669" y="2327082"/>
            <a:ext cx="3428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Отбор лучшего опыта</a:t>
            </a:r>
          </a:p>
          <a:p>
            <a:pPr algn="ctr"/>
            <a:r>
              <a:rPr lang="ru-RU" dirty="0"/>
              <a:t>в свой банк, принятие решений на более высоком уровне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8259D-0BCC-1DB2-AA32-7263590ABA17}"/>
              </a:ext>
            </a:extLst>
          </p:cNvPr>
          <p:cNvSpPr txBox="1"/>
          <p:nvPr/>
        </p:nvSpPr>
        <p:spPr>
          <a:xfrm>
            <a:off x="1415920" y="1728757"/>
            <a:ext cx="878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Arial" panose="020B0604020202020204" pitchFamily="34" charset="0"/>
              </a:rPr>
              <a:t>КОГНИТИВНАЯ НАГРУЗКА РАЗНЫХ ВИДОВ: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0240ECC-037B-1049-BEC0-E68041234185}"/>
              </a:ext>
            </a:extLst>
          </p:cNvPr>
          <p:cNvSpPr/>
          <p:nvPr/>
        </p:nvSpPr>
        <p:spPr>
          <a:xfrm>
            <a:off x="2985796" y="5376044"/>
            <a:ext cx="5952931" cy="538420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127C0-9618-D412-6B20-3BA26920D3F1}"/>
              </a:ext>
            </a:extLst>
          </p:cNvPr>
          <p:cNvSpPr txBox="1"/>
          <p:nvPr/>
        </p:nvSpPr>
        <p:spPr>
          <a:xfrm>
            <a:off x="3827106" y="3544147"/>
            <a:ext cx="4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Доп. опыт за счет разбора </a:t>
            </a:r>
            <a:r>
              <a:rPr lang="ru-RU" dirty="0" err="1"/>
              <a:t>реплеев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и обсуждения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DCD9CA0-8705-A30E-1A95-29F4BB05E85B}"/>
              </a:ext>
            </a:extLst>
          </p:cNvPr>
          <p:cNvSpPr/>
          <p:nvPr/>
        </p:nvSpPr>
        <p:spPr>
          <a:xfrm>
            <a:off x="3303037" y="4329404"/>
            <a:ext cx="5271796" cy="983557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2F391B-E788-5439-0522-32C6D4CC8A0D}"/>
              </a:ext>
            </a:extLst>
          </p:cNvPr>
          <p:cNvSpPr txBox="1"/>
          <p:nvPr/>
        </p:nvSpPr>
        <p:spPr>
          <a:xfrm>
            <a:off x="3397121" y="4389631"/>
            <a:ext cx="514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Применение, отработка моторных навыков, знакомство с разными игровыми ситуациями, апробация и закрепление разных решений 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6A33089-5E56-0C6E-AEDE-0DFD315F7929}"/>
              </a:ext>
            </a:extLst>
          </p:cNvPr>
          <p:cNvSpPr/>
          <p:nvPr/>
        </p:nvSpPr>
        <p:spPr>
          <a:xfrm>
            <a:off x="3604727" y="3429000"/>
            <a:ext cx="4596882" cy="837321"/>
          </a:xfrm>
          <a:prstGeom prst="roundRect">
            <a:avLst>
              <a:gd name="adj" fmla="val 2887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682C6-0F06-859C-18C8-03A0FBAC721B}"/>
              </a:ext>
            </a:extLst>
          </p:cNvPr>
          <p:cNvSpPr txBox="1"/>
          <p:nvPr/>
        </p:nvSpPr>
        <p:spPr>
          <a:xfrm>
            <a:off x="3026228" y="5477569"/>
            <a:ext cx="58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Изучение: слушание</a:t>
            </a:r>
            <a:r>
              <a:rPr lang="en-US" dirty="0"/>
              <a:t>/</a:t>
            </a:r>
            <a:r>
              <a:rPr lang="ru-RU" dirty="0"/>
              <a:t>чтение; понимание и запоминание</a:t>
            </a:r>
          </a:p>
        </p:txBody>
      </p:sp>
      <p:sp>
        <p:nvSpPr>
          <p:cNvPr id="20" name="Месяц 19">
            <a:extLst>
              <a:ext uri="{FF2B5EF4-FFF2-40B4-BE49-F238E27FC236}">
                <a16:creationId xmlns:a16="http://schemas.microsoft.com/office/drawing/2014/main" id="{8434B3B9-4F87-6DB3-816D-1FF582CD3A6D}"/>
              </a:ext>
            </a:extLst>
          </p:cNvPr>
          <p:cNvSpPr/>
          <p:nvPr/>
        </p:nvSpPr>
        <p:spPr>
          <a:xfrm rot="5400000">
            <a:off x="5341774" y="640996"/>
            <a:ext cx="1194319" cy="4223657"/>
          </a:xfrm>
          <a:prstGeom prst="moon">
            <a:avLst>
              <a:gd name="adj" fmla="val 8750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10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8CFC44F-7C55-8B7D-4670-874C6AAC3FFA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9B9E43D-50E8-BFE3-A95D-D645948BE682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C5F76-AF19-CF11-C00A-FF586AA03FF4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45935FD-9933-C324-6153-BE3B9A5C5818}"/>
              </a:ext>
            </a:extLst>
          </p:cNvPr>
          <p:cNvSpPr/>
          <p:nvPr/>
        </p:nvSpPr>
        <p:spPr>
          <a:xfrm>
            <a:off x="251927" y="298579"/>
            <a:ext cx="10114384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КАК ПРОХОДИТ ОБУЧЕНИЕ НА НАШЕМ КУРСЕ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389E2-443A-AF8A-459A-D4D82E08BFA3}"/>
              </a:ext>
            </a:extLst>
          </p:cNvPr>
          <p:cNvSpPr txBox="1"/>
          <p:nvPr/>
        </p:nvSpPr>
        <p:spPr>
          <a:xfrm>
            <a:off x="1267408" y="3109966"/>
            <a:ext cx="984379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После курса вы можете попробовать себя в спортивном маджонге или найти партнеров для любительской игры (очень может быть, что вы найдете их среди сокурсников). Не стесняйтесь обращаться к тренерам за помощью на этих начальных этапах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>
                <a:latin typeface="Arial" panose="020B0604020202020204" pitchFamily="34" charset="0"/>
              </a:rPr>
              <a:t>После курса вы начинающий игрок. Вы будете: </a:t>
            </a:r>
          </a:p>
          <a:p>
            <a:endParaRPr lang="ru-RU" sz="1600" b="1" dirty="0">
              <a:latin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latin typeface="Arial" panose="020B0604020202020204" pitchFamily="34" charset="0"/>
              </a:rPr>
              <a:t>знать правила на уровне, достаточном для комфортной игры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latin typeface="Arial" panose="020B0604020202020204" pitchFamily="34" charset="0"/>
              </a:rPr>
              <a:t>уметь взаимодействовать с игровым набором для игры офлайн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latin typeface="Arial" panose="020B0604020202020204" pitchFamily="34" charset="0"/>
              </a:rPr>
              <a:t>знакомы с интерфейсом популярных клиентов для игры онлайн (и сможете играть)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1600" b="1" dirty="0">
                <a:latin typeface="Arial" panose="020B0604020202020204" pitchFamily="34" charset="0"/>
              </a:rPr>
              <a:t>владеть основными техниками игры (эффективность сбора и защита) на базовом уровне</a:t>
            </a:r>
          </a:p>
          <a:p>
            <a:r>
              <a:rPr lang="ru-RU" sz="1600" b="1" dirty="0">
                <a:latin typeface="Arial" panose="020B0604020202020204" pitchFamily="34" charset="0"/>
              </a:rPr>
              <a:t> </a:t>
            </a:r>
            <a:endParaRPr lang="ru-RU" sz="1600" b="1" i="0" u="none" strike="noStrike" baseline="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22C6B-FF30-AEFD-2C5E-F9F8564876E5}"/>
              </a:ext>
            </a:extLst>
          </p:cNvPr>
          <p:cNvSpPr txBox="1"/>
          <p:nvPr/>
        </p:nvSpPr>
        <p:spPr>
          <a:xfrm>
            <a:off x="1576876" y="1816864"/>
            <a:ext cx="8789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latin typeface="Arial" panose="020B0604020202020204" pitchFamily="34" charset="0"/>
              </a:rPr>
              <a:t>МЫ СТАРАЕМСЯ ДАТЬ ВАМ МАКСИМУМ ЛАЙФХАКОВ И ПРАКТИКИ, НО ОЖИДАЕМ, ЧТО И ВЫ ПРИЛОЖИТЕ УСИЛИЯ, ЧТОБЫ ВСЁ ЭТО ОСВОИТЬ </a:t>
            </a:r>
            <a:r>
              <a:rPr lang="ru-RU" sz="1800" b="1" dirty="0"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ru-RU" sz="1800" b="1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62825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579</Words>
  <Application>Microsoft Office PowerPoint</Application>
  <PresentationFormat>Широкоэкранный</PresentationFormat>
  <Paragraphs>110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18</cp:revision>
  <dcterms:created xsi:type="dcterms:W3CDTF">2022-10-13T15:33:03Z</dcterms:created>
  <dcterms:modified xsi:type="dcterms:W3CDTF">2022-11-20T12:14:47Z</dcterms:modified>
</cp:coreProperties>
</file>